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91" r:id="rId3"/>
    <p:sldId id="322" r:id="rId4"/>
    <p:sldId id="323" r:id="rId5"/>
    <p:sldId id="324" r:id="rId6"/>
    <p:sldId id="325" r:id="rId7"/>
    <p:sldId id="342" r:id="rId8"/>
    <p:sldId id="326" r:id="rId9"/>
    <p:sldId id="343" r:id="rId10"/>
    <p:sldId id="327" r:id="rId11"/>
    <p:sldId id="344" r:id="rId12"/>
    <p:sldId id="328" r:id="rId13"/>
    <p:sldId id="329" r:id="rId14"/>
    <p:sldId id="345" r:id="rId15"/>
    <p:sldId id="330" r:id="rId16"/>
    <p:sldId id="331" r:id="rId17"/>
    <p:sldId id="346" r:id="rId18"/>
    <p:sldId id="332" r:id="rId19"/>
    <p:sldId id="333" r:id="rId20"/>
    <p:sldId id="334" r:id="rId21"/>
    <p:sldId id="335" r:id="rId22"/>
    <p:sldId id="340" r:id="rId23"/>
    <p:sldId id="341" r:id="rId24"/>
    <p:sldId id="32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8" autoAdjust="0"/>
    <p:restoredTop sz="94660"/>
  </p:normalViewPr>
  <p:slideViewPr>
    <p:cSldViewPr snapToGrid="0">
      <p:cViewPr>
        <p:scale>
          <a:sx n="71" d="100"/>
          <a:sy n="71" d="100"/>
        </p:scale>
        <p:origin x="-852"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12/23/2021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12/23/2021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265037" y="239203"/>
            <a:ext cx="4951355" cy="646331"/>
          </a:xfrm>
          <a:prstGeom prst="rect">
            <a:avLst/>
          </a:prstGeom>
        </p:spPr>
        <p:txBody>
          <a:bodyPr wrap="none">
            <a:spAutoFit/>
          </a:bodyPr>
          <a:lstStyle/>
          <a:p>
            <a:pPr algn="ctr"/>
            <a:r>
              <a:rPr lang="ar-IQ" sz="3600" b="1" dirty="0" smtClean="0"/>
              <a:t> </a:t>
            </a:r>
            <a:r>
              <a:rPr lang="en-US" sz="3600" b="1" dirty="0" smtClean="0"/>
              <a:t>Adult Nursing(2</a:t>
            </a:r>
            <a:r>
              <a:rPr lang="en-US" sz="3600" b="1" baseline="30000" dirty="0" smtClean="0"/>
              <a:t>nd</a:t>
            </a:r>
            <a:r>
              <a:rPr lang="en-US" sz="3600" b="1" dirty="0" smtClean="0"/>
              <a:t> Stage)</a:t>
            </a:r>
            <a:endParaRPr lang="en-US" sz="3600" b="1" dirty="0"/>
          </a:p>
        </p:txBody>
      </p: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4664DB9F-59BB-47A5-8080-662EED16E9E1}"/>
              </a:ext>
            </a:extLst>
          </p:cNvPr>
          <p:cNvSpPr/>
          <p:nvPr/>
        </p:nvSpPr>
        <p:spPr>
          <a:xfrm>
            <a:off x="5203064" y="1770089"/>
            <a:ext cx="6667507" cy="920252"/>
          </a:xfrm>
          <a:prstGeom prst="rect">
            <a:avLst/>
          </a:prstGeom>
        </p:spPr>
        <p:txBody>
          <a:bodyPr wrap="square">
            <a:spAutoFit/>
          </a:bodyPr>
          <a:lstStyle/>
          <a:p>
            <a:pPr algn="ctr">
              <a:lnSpc>
                <a:spcPct val="150000"/>
              </a:lnSpc>
            </a:pPr>
            <a:r>
              <a:rPr lang="en-US" sz="4000" b="1" smtClean="0"/>
              <a:t>Endotracheal </a:t>
            </a:r>
            <a:r>
              <a:rPr lang="en-US" sz="4000" b="1" smtClean="0"/>
              <a:t>Intubation</a:t>
            </a:r>
            <a:endParaRPr lang="en-US" sz="4000" b="1" dirty="0" smtClean="0"/>
          </a:p>
        </p:txBody>
      </p:sp>
      <p:grpSp>
        <p:nvGrpSpPr>
          <p:cNvPr id="17" name="Group 16">
            <a:extLst>
              <a:ext uri="{FF2B5EF4-FFF2-40B4-BE49-F238E27FC236}">
                <a16:creationId xmlns:a16="http://schemas.microsoft.com/office/drawing/2014/main" xmlns=""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a16="http://schemas.microsoft.com/office/drawing/2014/main" xmlns=""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a16="http://schemas.microsoft.com/office/drawing/2014/main" xmlns=""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pic>
        <p:nvPicPr>
          <p:cNvPr id="8" name="صورة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518" y="1844515"/>
            <a:ext cx="4527056" cy="3942821"/>
          </a:xfrm>
          <a:prstGeom prst="rect">
            <a:avLst/>
          </a:prstGeom>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16859" y="991357"/>
            <a:ext cx="11209067" cy="3379387"/>
          </a:xfrm>
          <a:prstGeom prst="rect">
            <a:avLst/>
          </a:prstGeom>
        </p:spPr>
        <p:txBody>
          <a:bodyPr wrap="square">
            <a:spAutoFit/>
          </a:bodyPr>
          <a:lstStyle/>
          <a:p>
            <a:pPr>
              <a:lnSpc>
                <a:spcPct val="115000"/>
              </a:lnSpc>
              <a:spcAft>
                <a:spcPts val="1000"/>
              </a:spcAft>
            </a:pPr>
            <a:r>
              <a:rPr lang="en-US" sz="3600" b="1" u="sng" dirty="0">
                <a:latin typeface="Times New Roman"/>
                <a:ea typeface="Calibri"/>
                <a:cs typeface="Arial"/>
              </a:rPr>
              <a:t>Contraindication</a:t>
            </a:r>
            <a:endParaRPr lang="en-US" sz="2000" dirty="0">
              <a:ea typeface="Calibri"/>
              <a:cs typeface="Arial"/>
            </a:endParaRPr>
          </a:p>
          <a:p>
            <a:pPr>
              <a:lnSpc>
                <a:spcPct val="115000"/>
              </a:lnSpc>
              <a:spcAft>
                <a:spcPts val="1000"/>
              </a:spcAft>
            </a:pPr>
            <a:r>
              <a:rPr lang="en-US" sz="3200" dirty="0">
                <a:latin typeface="Times New Roman"/>
                <a:ea typeface="Calibri"/>
                <a:cs typeface="Arial"/>
              </a:rPr>
              <a:t>1) Severe airway trauma that does not permit safe passage.</a:t>
            </a:r>
            <a:endParaRPr lang="en-US" sz="2000" dirty="0">
              <a:ea typeface="Calibri"/>
              <a:cs typeface="Arial"/>
            </a:endParaRPr>
          </a:p>
          <a:p>
            <a:pPr>
              <a:lnSpc>
                <a:spcPct val="115000"/>
              </a:lnSpc>
              <a:spcAft>
                <a:spcPts val="1000"/>
              </a:spcAft>
            </a:pPr>
            <a:r>
              <a:rPr lang="en-US" sz="3200" dirty="0">
                <a:latin typeface="Times New Roman"/>
                <a:ea typeface="Calibri"/>
                <a:cs typeface="Arial"/>
              </a:rPr>
              <a:t>2) Cervical spine injury.</a:t>
            </a:r>
            <a:endParaRPr lang="en-US" sz="2000" dirty="0">
              <a:ea typeface="Calibri"/>
              <a:cs typeface="Arial"/>
            </a:endParaRPr>
          </a:p>
          <a:p>
            <a:pPr>
              <a:lnSpc>
                <a:spcPct val="115000"/>
              </a:lnSpc>
              <a:spcAft>
                <a:spcPts val="1000"/>
              </a:spcAft>
            </a:pPr>
            <a:r>
              <a:rPr lang="en-US" sz="3200" dirty="0" smtClean="0">
                <a:latin typeface="Times New Roman"/>
                <a:ea typeface="Calibri"/>
                <a:cs typeface="Arial"/>
              </a:rPr>
              <a:t>3) </a:t>
            </a:r>
            <a:r>
              <a:rPr lang="en-US" sz="3200" dirty="0" err="1" smtClean="0">
                <a:latin typeface="Times New Roman"/>
                <a:ea typeface="Calibri"/>
                <a:cs typeface="Arial"/>
              </a:rPr>
              <a:t>Mallampatic</a:t>
            </a:r>
            <a:r>
              <a:rPr lang="en-US" sz="3200" dirty="0" smtClean="0">
                <a:latin typeface="Times New Roman"/>
                <a:ea typeface="Calibri"/>
                <a:cs typeface="Arial"/>
              </a:rPr>
              <a:t> </a:t>
            </a:r>
            <a:r>
              <a:rPr lang="en-US" sz="3200" dirty="0">
                <a:latin typeface="Times New Roman"/>
                <a:ea typeface="Calibri"/>
                <a:cs typeface="Arial"/>
              </a:rPr>
              <a:t>classification of class III /</a:t>
            </a:r>
            <a:r>
              <a:rPr lang="en-US" sz="2000" dirty="0">
                <a:ea typeface="Calibri"/>
                <a:cs typeface="Arial"/>
              </a:rPr>
              <a:t> </a:t>
            </a:r>
            <a:r>
              <a:rPr lang="en-US" sz="3200" dirty="0">
                <a:latin typeface="Times New Roman"/>
                <a:ea typeface="Calibri"/>
                <a:cs typeface="Arial"/>
              </a:rPr>
              <a:t>IV or other determination of potential difficulty airway.</a:t>
            </a:r>
            <a:endParaRPr lang="en-US" sz="2000"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2" name="مستطيل 1"/>
          <p:cNvSpPr/>
          <p:nvPr/>
        </p:nvSpPr>
        <p:spPr>
          <a:xfrm>
            <a:off x="497541" y="1053466"/>
            <a:ext cx="10986247" cy="4401205"/>
          </a:xfrm>
          <a:prstGeom prst="rect">
            <a:avLst/>
          </a:prstGeom>
        </p:spPr>
        <p:txBody>
          <a:bodyPr wrap="square">
            <a:spAutoFit/>
          </a:bodyPr>
          <a:lstStyle/>
          <a:p>
            <a:pPr algn="just">
              <a:lnSpc>
                <a:spcPct val="115000"/>
              </a:lnSpc>
              <a:spcAft>
                <a:spcPts val="1000"/>
              </a:spcAft>
            </a:pPr>
            <a:r>
              <a:rPr lang="en-US" sz="3200" b="1" u="sng" dirty="0" err="1">
                <a:latin typeface="Times New Roman"/>
                <a:ea typeface="Calibri"/>
                <a:cs typeface="Arial"/>
              </a:rPr>
              <a:t>Equipments</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1) Laryngoscope handle and blade</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2) Et tube</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3) 10 ml syringe</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4) Water soluble lubricant</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5) </a:t>
            </a:r>
            <a:r>
              <a:rPr lang="en-US" sz="2800" dirty="0" smtClean="0">
                <a:latin typeface="Times New Roman"/>
                <a:ea typeface="Calibri"/>
                <a:cs typeface="Arial"/>
              </a:rPr>
              <a:t>Stethoscope</a:t>
            </a:r>
          </a:p>
          <a:p>
            <a:pPr algn="just">
              <a:lnSpc>
                <a:spcPct val="115000"/>
              </a:lnSpc>
              <a:spcAft>
                <a:spcPts val="1000"/>
              </a:spcAft>
            </a:pPr>
            <a:r>
              <a:rPr lang="en-US" sz="2800" dirty="0">
                <a:latin typeface="Times New Roman"/>
                <a:ea typeface="Calibri"/>
                <a:cs typeface="Arial"/>
              </a:rPr>
              <a:t>6</a:t>
            </a:r>
            <a:r>
              <a:rPr lang="en-US" sz="2800" dirty="0" smtClean="0">
                <a:latin typeface="Times New Roman"/>
                <a:ea typeface="Calibri"/>
                <a:cs typeface="Arial"/>
              </a:rPr>
              <a:t>) </a:t>
            </a:r>
            <a:r>
              <a:rPr lang="en-US" sz="2800" dirty="0">
                <a:latin typeface="Times New Roman"/>
                <a:ea typeface="Calibri"/>
                <a:cs typeface="Arial"/>
              </a:rPr>
              <a:t>Tube fixation device</a:t>
            </a:r>
            <a:endParaRPr lang="en-US" dirty="0">
              <a:ea typeface="Calibri"/>
              <a:cs typeface="Arial"/>
            </a:endParaRPr>
          </a:p>
        </p:txBody>
      </p:sp>
    </p:spTree>
    <p:extLst>
      <p:ext uri="{BB962C8B-B14F-4D97-AF65-F5344CB8AC3E}">
        <p14:creationId xmlns:p14="http://schemas.microsoft.com/office/powerpoint/2010/main" val="1502689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396696" y="565232"/>
            <a:ext cx="11229230" cy="4016484"/>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Preparation</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1) Before an endotracheal tube is placed, jewelry should be removed, especially tongue piercings. </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2) People should not eat or drink before surgery for at least six hours to reduce the risk of aspiration during intubation</a:t>
            </a:r>
            <a:r>
              <a:rPr lang="ar-IQ" sz="2800" dirty="0">
                <a:latin typeface="Times New Roman"/>
                <a:ea typeface="Calibri"/>
              </a:rPr>
              <a:t>.</a:t>
            </a:r>
            <a:r>
              <a:rPr lang="ar-IQ" sz="2800" dirty="0">
                <a:ea typeface="Calibri"/>
                <a:cs typeface="Times New Roman"/>
              </a:rPr>
              <a:t> </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3) Quitting smoking even a day or two before the surgery can lower risk of complications</a:t>
            </a:r>
            <a:endParaRPr lang="en-US"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510988" y="355325"/>
            <a:ext cx="11114938" cy="3197029"/>
          </a:xfrm>
          <a:prstGeom prst="rect">
            <a:avLst/>
          </a:prstGeom>
        </p:spPr>
        <p:txBody>
          <a:bodyPr wrap="square">
            <a:spAutoFit/>
          </a:bodyPr>
          <a:lstStyle/>
          <a:p>
            <a:pPr algn="just">
              <a:lnSpc>
                <a:spcPct val="115000"/>
              </a:lnSpc>
              <a:spcAft>
                <a:spcPts val="1000"/>
              </a:spcAft>
            </a:pPr>
            <a:r>
              <a:rPr lang="en-US" sz="3200" b="1" u="sng" dirty="0">
                <a:latin typeface="Times New Roman"/>
                <a:ea typeface="Calibri"/>
                <a:cs typeface="Arial"/>
              </a:rPr>
              <a:t>During the Procedure</a:t>
            </a:r>
            <a:endParaRPr lang="en-US" dirty="0">
              <a:ea typeface="Calibri"/>
              <a:cs typeface="Arial"/>
            </a:endParaRPr>
          </a:p>
          <a:p>
            <a:pPr algn="just">
              <a:lnSpc>
                <a:spcPct val="115000"/>
              </a:lnSpc>
              <a:spcAft>
                <a:spcPts val="1000"/>
              </a:spcAft>
            </a:pPr>
            <a:r>
              <a:rPr lang="en-US" sz="2800" dirty="0" smtClean="0">
                <a:latin typeface="Times New Roman"/>
                <a:ea typeface="Calibri"/>
                <a:cs typeface="Arial"/>
              </a:rPr>
              <a:t>1) During </a:t>
            </a:r>
            <a:r>
              <a:rPr lang="en-US" sz="2800" dirty="0">
                <a:latin typeface="Times New Roman"/>
                <a:ea typeface="Calibri"/>
                <a:cs typeface="Arial"/>
              </a:rPr>
              <a:t>intubation, a physician usually stands at the head of the bed looking towards the patient's feet and with the patient lying flat. The positioning will vary depending on the setting and whether the procedure is being done with an adult or child. With children, a jaw thrust is often used</a:t>
            </a:r>
            <a:r>
              <a:rPr lang="en-US" sz="2800" dirty="0" smtClean="0">
                <a:latin typeface="Times New Roman"/>
                <a:ea typeface="Calibri"/>
                <a:cs typeface="Arial"/>
              </a:rPr>
              <a:t>.</a:t>
            </a:r>
          </a:p>
          <a:p>
            <a:pPr algn="just">
              <a:lnSpc>
                <a:spcPct val="115000"/>
              </a:lnSpc>
              <a:spcAft>
                <a:spcPts val="1000"/>
              </a:spcAft>
            </a:pPr>
            <a:endParaRPr lang="en-US" dirty="0">
              <a:ea typeface="Calibri"/>
              <a:cs typeface="Arial"/>
            </a:endParaRPr>
          </a:p>
        </p:txBody>
      </p:sp>
      <p:sp>
        <p:nvSpPr>
          <p:cNvPr id="3" name="مستطيل 2"/>
          <p:cNvSpPr/>
          <p:nvPr/>
        </p:nvSpPr>
        <p:spPr>
          <a:xfrm>
            <a:off x="645458" y="4032335"/>
            <a:ext cx="10609729" cy="1083374"/>
          </a:xfrm>
          <a:prstGeom prst="rect">
            <a:avLst/>
          </a:prstGeom>
        </p:spPr>
        <p:txBody>
          <a:bodyPr wrap="square">
            <a:spAutoFit/>
          </a:bodyPr>
          <a:lstStyle/>
          <a:p>
            <a:pPr lvl="0" algn="just">
              <a:lnSpc>
                <a:spcPct val="115000"/>
              </a:lnSpc>
              <a:spcAft>
                <a:spcPts val="1000"/>
              </a:spcAft>
            </a:pPr>
            <a:r>
              <a:rPr lang="en-US" sz="2800" dirty="0" smtClean="0">
                <a:solidFill>
                  <a:prstClr val="black"/>
                </a:solidFill>
                <a:latin typeface="Times New Roman"/>
                <a:ea typeface="Calibri"/>
                <a:cs typeface="Arial"/>
              </a:rPr>
              <a:t>2) </a:t>
            </a:r>
            <a:r>
              <a:rPr lang="en-US" sz="2800" dirty="0">
                <a:solidFill>
                  <a:prstClr val="black"/>
                </a:solidFill>
                <a:latin typeface="Times New Roman"/>
                <a:ea typeface="Calibri"/>
                <a:cs typeface="Arial"/>
              </a:rPr>
              <a:t>The endotracheal tube with the assistance of a lighted laryngoscope is inserted through the mouth after moving the tongue out of the way.</a:t>
            </a:r>
            <a:endParaRPr lang="en-US" dirty="0">
              <a:solidFill>
                <a:prstClr val="black"/>
              </a:solidFill>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093" y="497540"/>
            <a:ext cx="11241741" cy="5325036"/>
          </a:xfrm>
          <a:prstGeom prst="rect">
            <a:avLst/>
          </a:prstGeom>
        </p:spPr>
      </p:pic>
    </p:spTree>
    <p:extLst>
      <p:ext uri="{BB962C8B-B14F-4D97-AF65-F5344CB8AC3E}">
        <p14:creationId xmlns:p14="http://schemas.microsoft.com/office/powerpoint/2010/main" val="1366377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6" name="صورة 5" descr="What is Intubation? (Procedure, Study Guide, and Practice Questions)"/>
          <p:cNvPicPr/>
          <p:nvPr/>
        </p:nvPicPr>
        <p:blipFill>
          <a:blip r:embed="rId2">
            <a:extLst>
              <a:ext uri="{28A0092B-C50C-407E-A947-70E740481C1C}">
                <a14:useLocalDpi xmlns:a14="http://schemas.microsoft.com/office/drawing/2010/main" val="0"/>
              </a:ext>
            </a:extLst>
          </a:blip>
          <a:srcRect/>
          <a:stretch>
            <a:fillRect/>
          </a:stretch>
        </p:blipFill>
        <p:spPr bwMode="auto">
          <a:xfrm>
            <a:off x="1479176" y="1627373"/>
            <a:ext cx="8175812" cy="3361485"/>
          </a:xfrm>
          <a:prstGeom prst="rect">
            <a:avLst/>
          </a:prstGeom>
          <a:noFill/>
          <a:ln>
            <a:noFill/>
          </a:ln>
        </p:spPr>
      </p:pic>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847165" y="423577"/>
            <a:ext cx="10502153" cy="2188676"/>
          </a:xfrm>
          <a:prstGeom prst="rect">
            <a:avLst/>
          </a:prstGeom>
        </p:spPr>
        <p:txBody>
          <a:bodyPr wrap="square">
            <a:spAutoFit/>
          </a:bodyPr>
          <a:lstStyle/>
          <a:p>
            <a:pPr algn="just">
              <a:lnSpc>
                <a:spcPct val="115000"/>
              </a:lnSpc>
              <a:spcAft>
                <a:spcPts val="1000"/>
              </a:spcAft>
            </a:pPr>
            <a:r>
              <a:rPr lang="en-US" sz="2400" dirty="0">
                <a:latin typeface="Times New Roman"/>
                <a:ea typeface="Calibri"/>
                <a:cs typeface="Arial"/>
              </a:rPr>
              <a:t>3</a:t>
            </a:r>
            <a:r>
              <a:rPr lang="en-US" sz="2400" dirty="0" smtClean="0">
                <a:latin typeface="Times New Roman"/>
                <a:ea typeface="Calibri"/>
                <a:cs typeface="Arial"/>
              </a:rPr>
              <a:t>) </a:t>
            </a:r>
            <a:r>
              <a:rPr lang="en-US" sz="2400" dirty="0">
                <a:latin typeface="Times New Roman"/>
                <a:ea typeface="Calibri"/>
                <a:cs typeface="Arial"/>
              </a:rPr>
              <a:t>The scope is then carefully threaded down between the vocal cords and into the lower </a:t>
            </a:r>
            <a:r>
              <a:rPr lang="en-US" sz="2400" dirty="0" smtClean="0">
                <a:latin typeface="Times New Roman"/>
                <a:ea typeface="Calibri"/>
                <a:cs typeface="Arial"/>
              </a:rPr>
              <a:t>trachea and insert tube. When </a:t>
            </a:r>
            <a:r>
              <a:rPr lang="en-US" sz="2400" dirty="0">
                <a:latin typeface="Times New Roman"/>
                <a:ea typeface="Calibri"/>
                <a:cs typeface="Arial"/>
              </a:rPr>
              <a:t>it's thought that the endotracheal tube is in the proper location, the doctor will listen to the patient's lungs and upper abdomen to make sure that the endotracheal tube was not inadvertently inserted into the esophagus</a:t>
            </a:r>
            <a:r>
              <a:rPr lang="ar-IQ" sz="2400" dirty="0">
                <a:latin typeface="Times New Roman"/>
                <a:ea typeface="Calibri"/>
              </a:rPr>
              <a:t>.</a:t>
            </a:r>
            <a:endParaRPr lang="en-US" sz="1600" dirty="0">
              <a:ea typeface="Calibri"/>
              <a:cs typeface="Arial"/>
            </a:endParaRPr>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772157" y="2731153"/>
            <a:ext cx="9762564" cy="3199000"/>
          </a:xfrm>
          <a:prstGeom prst="rect">
            <a:avLst/>
          </a:prstGeom>
        </p:spPr>
      </p:pic>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76" y="605118"/>
            <a:ext cx="11061149" cy="4787153"/>
          </a:xfrm>
          <a:prstGeom prst="rect">
            <a:avLst/>
          </a:prstGeom>
        </p:spPr>
      </p:pic>
    </p:spTree>
    <p:extLst>
      <p:ext uri="{BB962C8B-B14F-4D97-AF65-F5344CB8AC3E}">
        <p14:creationId xmlns:p14="http://schemas.microsoft.com/office/powerpoint/2010/main" val="1366377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578222" y="733917"/>
            <a:ext cx="10865223" cy="3453766"/>
          </a:xfrm>
          <a:prstGeom prst="rect">
            <a:avLst/>
          </a:prstGeom>
        </p:spPr>
        <p:txBody>
          <a:bodyPr wrap="square">
            <a:spAutoFit/>
          </a:bodyPr>
          <a:lstStyle/>
          <a:p>
            <a:pPr algn="just">
              <a:lnSpc>
                <a:spcPct val="115000"/>
              </a:lnSpc>
              <a:spcAft>
                <a:spcPts val="1000"/>
              </a:spcAft>
            </a:pPr>
            <a:r>
              <a:rPr lang="en-US" sz="2400" dirty="0">
                <a:latin typeface="Times New Roman"/>
                <a:ea typeface="Calibri"/>
                <a:cs typeface="Arial"/>
              </a:rPr>
              <a:t>4</a:t>
            </a:r>
            <a:r>
              <a:rPr lang="en-US" sz="3200" dirty="0" smtClean="0">
                <a:latin typeface="Times New Roman"/>
                <a:ea typeface="Calibri"/>
                <a:cs typeface="Arial"/>
              </a:rPr>
              <a:t>) </a:t>
            </a:r>
            <a:r>
              <a:rPr lang="en-US" sz="3200" dirty="0">
                <a:latin typeface="Times New Roman"/>
                <a:ea typeface="Calibri"/>
                <a:cs typeface="Arial"/>
              </a:rPr>
              <a:t>Other signs that suggest the tube is in the proper position may include seeing chest movement with ventilation and fogging in the tube. When a doctor is reasonably sure the tube is in position, a balloon cuff is inflated to keep the tube from moving out of place. (In infants, a balloon may not be needed). The tube is then taped to the patient's face</a:t>
            </a:r>
            <a:r>
              <a:rPr lang="ar-IQ" sz="3200" dirty="0">
                <a:latin typeface="Times New Roman"/>
                <a:ea typeface="Calibri"/>
              </a:rPr>
              <a:t>.</a:t>
            </a:r>
            <a:endParaRPr lang="en-US" sz="2000"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صورة 4" descr="Endotracheal Tube Size Calculator | Formula"/>
          <p:cNvPicPr/>
          <p:nvPr/>
        </p:nvPicPr>
        <p:blipFill>
          <a:blip r:embed="rId2">
            <a:extLst>
              <a:ext uri="{28A0092B-C50C-407E-A947-70E740481C1C}">
                <a14:useLocalDpi xmlns:a14="http://schemas.microsoft.com/office/drawing/2010/main" val="0"/>
              </a:ext>
            </a:extLst>
          </a:blip>
          <a:srcRect/>
          <a:stretch>
            <a:fillRect/>
          </a:stretch>
        </p:blipFill>
        <p:spPr bwMode="auto">
          <a:xfrm>
            <a:off x="1183342" y="1033462"/>
            <a:ext cx="9843246" cy="4791075"/>
          </a:xfrm>
          <a:prstGeom prst="rect">
            <a:avLst/>
          </a:prstGeom>
          <a:noFill/>
          <a:ln>
            <a:noFill/>
          </a:ln>
        </p:spPr>
      </p:pic>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720360" y="792236"/>
            <a:ext cx="10905565" cy="4335033"/>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Introduction</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Endotracheal intubation (EI) is often an emergency procedure that’s performed on people who are unconscious or who can’t breathe on their own. endotracheal intubation maintains an open airway and helps prevent suffocation</a:t>
            </a:r>
            <a:r>
              <a:rPr lang="ar-IQ" sz="2800" dirty="0" smtClean="0">
                <a:latin typeface="Times New Roman"/>
                <a:ea typeface="Calibri"/>
              </a:rPr>
              <a:t>.</a:t>
            </a:r>
          </a:p>
          <a:p>
            <a:pPr algn="just">
              <a:lnSpc>
                <a:spcPct val="115000"/>
              </a:lnSpc>
              <a:spcAft>
                <a:spcPts val="1000"/>
              </a:spcAft>
            </a:pPr>
            <a:endParaRPr lang="en-US" dirty="0">
              <a:ea typeface="Calibri"/>
              <a:cs typeface="Arial"/>
            </a:endParaRPr>
          </a:p>
          <a:p>
            <a:pPr algn="just">
              <a:lnSpc>
                <a:spcPct val="115000"/>
              </a:lnSpc>
              <a:spcAft>
                <a:spcPts val="1000"/>
              </a:spcAft>
            </a:pPr>
            <a:r>
              <a:rPr lang="en-US" sz="2800" dirty="0">
                <a:latin typeface="Times New Roman"/>
                <a:ea typeface="Calibri"/>
                <a:cs typeface="Arial"/>
              </a:rPr>
              <a:t>An endotracheal tube is a flexible plastic tube that is placed through the mouth into the trachea (windpipe) to help a patient breathe. </a:t>
            </a:r>
            <a:endParaRPr lang="en-US" dirty="0">
              <a:ea typeface="Calibri"/>
              <a:cs typeface="Arial"/>
            </a:endParaRPr>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1452282" y="1234470"/>
            <a:ext cx="9722224" cy="3392724"/>
          </a:xfrm>
          <a:prstGeom prst="rect">
            <a:avLst/>
          </a:prstGeom>
        </p:spPr>
        <p:txBody>
          <a:bodyPr wrap="square">
            <a:spAutoFit/>
          </a:bodyPr>
          <a:lstStyle/>
          <a:p>
            <a:pPr algn="just">
              <a:lnSpc>
                <a:spcPct val="115000"/>
              </a:lnSpc>
              <a:spcAft>
                <a:spcPts val="1000"/>
              </a:spcAft>
            </a:pPr>
            <a:r>
              <a:rPr lang="en-US" sz="3200" b="1" u="sng" dirty="0">
                <a:latin typeface="Times New Roman"/>
                <a:ea typeface="Calibri"/>
                <a:cs typeface="Arial"/>
              </a:rPr>
              <a:t>After the Procedure</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After the endotracheal tube is in place and a patient connected to a ventilator, health care providers will continue to monitor the tubing, settings, and provide breathing treatments and suctioning as needed. Careful attention to oral care will also be provided.</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 </a:t>
            </a:r>
            <a:endParaRPr lang="en-US"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624239" y="1200557"/>
            <a:ext cx="10488706" cy="4144724"/>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Complications</a:t>
            </a:r>
            <a:endParaRPr lang="en-US" dirty="0">
              <a:ea typeface="Calibri"/>
              <a:cs typeface="Arial"/>
            </a:endParaRPr>
          </a:p>
          <a:p>
            <a:pPr algn="just">
              <a:lnSpc>
                <a:spcPct val="115000"/>
              </a:lnSpc>
              <a:spcAft>
                <a:spcPts val="1000"/>
              </a:spcAft>
            </a:pPr>
            <a:r>
              <a:rPr lang="en-US" sz="2800" b="1" u="sng" dirty="0">
                <a:latin typeface="Times New Roman"/>
                <a:ea typeface="Calibri"/>
                <a:cs typeface="Arial"/>
              </a:rPr>
              <a:t>1) Short term complication</a:t>
            </a:r>
            <a:endParaRPr lang="en-US" dirty="0">
              <a:ea typeface="Calibri"/>
              <a:cs typeface="Arial"/>
            </a:endParaRPr>
          </a:p>
          <a:p>
            <a:pPr marL="342900" lvl="0" indent="-342900" algn="just">
              <a:lnSpc>
                <a:spcPct val="115000"/>
              </a:lnSpc>
              <a:spcAft>
                <a:spcPts val="1000"/>
              </a:spcAft>
              <a:buFont typeface="Wingdings"/>
              <a:buChar char=""/>
            </a:pPr>
            <a:r>
              <a:rPr lang="en-US" sz="2800" dirty="0">
                <a:latin typeface="Times New Roman"/>
                <a:ea typeface="Calibri"/>
                <a:cs typeface="Arial"/>
              </a:rPr>
              <a:t>Bleeding</a:t>
            </a:r>
            <a:endParaRPr lang="en-US" dirty="0">
              <a:ea typeface="Calibri"/>
              <a:cs typeface="Arial"/>
            </a:endParaRPr>
          </a:p>
          <a:p>
            <a:pPr marL="342900" lvl="0" indent="-342900" algn="just">
              <a:lnSpc>
                <a:spcPct val="115000"/>
              </a:lnSpc>
              <a:spcAft>
                <a:spcPts val="1000"/>
              </a:spcAft>
              <a:buFont typeface="Wingdings"/>
              <a:buChar char=""/>
            </a:pPr>
            <a:r>
              <a:rPr lang="en-US" sz="2800" dirty="0">
                <a:latin typeface="Times New Roman"/>
                <a:ea typeface="Calibri"/>
                <a:cs typeface="Arial"/>
              </a:rPr>
              <a:t>Improper placement of the endotracheal tube into the esophagus. If this goes unnoticed, the lack of oxygen to the body could result in brain damage, cardiac arrest, or death</a:t>
            </a:r>
            <a:r>
              <a:rPr lang="ar-IQ" sz="2800" dirty="0">
                <a:latin typeface="Times New Roman"/>
                <a:ea typeface="Calibri"/>
              </a:rPr>
              <a:t>.</a:t>
            </a:r>
            <a:endParaRPr lang="en-US" dirty="0">
              <a:ea typeface="Calibri"/>
              <a:cs typeface="Arial"/>
            </a:endParaRPr>
          </a:p>
          <a:p>
            <a:pPr marL="342900" lvl="0" indent="-342900" algn="just">
              <a:lnSpc>
                <a:spcPct val="115000"/>
              </a:lnSpc>
              <a:spcAft>
                <a:spcPts val="1000"/>
              </a:spcAft>
              <a:buFont typeface="Wingdings"/>
              <a:buChar char=""/>
            </a:pPr>
            <a:r>
              <a:rPr lang="en-US" sz="2800" dirty="0">
                <a:latin typeface="Times New Roman"/>
                <a:ea typeface="Calibri"/>
                <a:cs typeface="Arial"/>
              </a:rPr>
              <a:t>Temporary hoarseness when the tube is </a:t>
            </a:r>
            <a:r>
              <a:rPr lang="en-US" sz="2800" dirty="0" smtClean="0">
                <a:latin typeface="Times New Roman"/>
                <a:ea typeface="Calibri"/>
                <a:cs typeface="Arial"/>
              </a:rPr>
              <a:t>removed</a:t>
            </a:r>
            <a:endParaRPr lang="en-US"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820271" y="717400"/>
            <a:ext cx="10165976" cy="3025444"/>
          </a:xfrm>
          <a:prstGeom prst="rect">
            <a:avLst/>
          </a:prstGeom>
        </p:spPr>
        <p:txBody>
          <a:bodyPr wrap="square">
            <a:spAutoFit/>
          </a:bodyPr>
          <a:lstStyle/>
          <a:p>
            <a:pPr marL="342900" lvl="0" indent="-342900" algn="just">
              <a:lnSpc>
                <a:spcPct val="115000"/>
              </a:lnSpc>
              <a:spcAft>
                <a:spcPts val="1000"/>
              </a:spcAft>
              <a:buFont typeface="Wingdings"/>
              <a:buChar char=""/>
            </a:pPr>
            <a:r>
              <a:rPr lang="en-US" sz="2400" dirty="0">
                <a:solidFill>
                  <a:prstClr val="black"/>
                </a:solidFill>
                <a:latin typeface="Times New Roman"/>
                <a:ea typeface="Calibri"/>
                <a:cs typeface="Arial"/>
              </a:rPr>
              <a:t>Injury to the mouth, teeth or dental structures, tongue, thyroid gland, voice box (larynx), vocal cords, windpipe (trachea), or esophagus. </a:t>
            </a:r>
            <a:endParaRPr lang="en-US" sz="1600" dirty="0">
              <a:solidFill>
                <a:prstClr val="black"/>
              </a:solidFill>
              <a:ea typeface="Calibri"/>
              <a:cs typeface="Arial"/>
            </a:endParaRPr>
          </a:p>
          <a:p>
            <a:pPr marL="342900" lvl="0" indent="-342900" algn="just">
              <a:lnSpc>
                <a:spcPct val="115000"/>
              </a:lnSpc>
              <a:spcAft>
                <a:spcPts val="1000"/>
              </a:spcAft>
              <a:buFont typeface="Wingdings"/>
              <a:buChar char=""/>
            </a:pPr>
            <a:r>
              <a:rPr lang="en-US" sz="2400" dirty="0">
                <a:solidFill>
                  <a:prstClr val="black"/>
                </a:solidFill>
                <a:latin typeface="Times New Roman"/>
                <a:ea typeface="Calibri"/>
                <a:cs typeface="Arial"/>
              </a:rPr>
              <a:t>Infection</a:t>
            </a:r>
            <a:endParaRPr lang="en-US" sz="1600" dirty="0">
              <a:solidFill>
                <a:prstClr val="black"/>
              </a:solidFill>
              <a:ea typeface="Calibri"/>
              <a:cs typeface="Arial"/>
            </a:endParaRPr>
          </a:p>
          <a:p>
            <a:pPr marL="342900" lvl="0" indent="-342900" algn="just">
              <a:lnSpc>
                <a:spcPct val="115000"/>
              </a:lnSpc>
              <a:spcAft>
                <a:spcPts val="1000"/>
              </a:spcAft>
              <a:buFont typeface="Wingdings"/>
              <a:buChar char=""/>
            </a:pPr>
            <a:r>
              <a:rPr lang="en-US" sz="2400" dirty="0">
                <a:solidFill>
                  <a:prstClr val="black"/>
                </a:solidFill>
                <a:latin typeface="Times New Roman"/>
                <a:ea typeface="Calibri"/>
                <a:cs typeface="Arial"/>
              </a:rPr>
              <a:t>Pneumothorax (collapse of a lung)</a:t>
            </a:r>
            <a:endParaRPr lang="en-US" sz="1600" dirty="0">
              <a:solidFill>
                <a:prstClr val="black"/>
              </a:solidFill>
              <a:ea typeface="Calibri"/>
              <a:cs typeface="Arial"/>
            </a:endParaRPr>
          </a:p>
          <a:p>
            <a:pPr marL="342900" lvl="0" indent="-342900" algn="just">
              <a:lnSpc>
                <a:spcPct val="115000"/>
              </a:lnSpc>
              <a:spcAft>
                <a:spcPts val="1000"/>
              </a:spcAft>
              <a:buFont typeface="Wingdings"/>
              <a:buChar char=""/>
            </a:pPr>
            <a:r>
              <a:rPr lang="en-US" sz="2400" dirty="0">
                <a:solidFill>
                  <a:prstClr val="black"/>
                </a:solidFill>
                <a:latin typeface="Times New Roman"/>
                <a:ea typeface="Calibri"/>
                <a:cs typeface="Arial"/>
              </a:rPr>
              <a:t>Aspiration of contents of the mouth or stomach during placement which can, in turn, result in aspiration pneumo</a:t>
            </a:r>
            <a:r>
              <a:rPr lang="en-US" dirty="0">
                <a:solidFill>
                  <a:prstClr val="black"/>
                </a:solidFill>
                <a:latin typeface="Times New Roman"/>
                <a:ea typeface="Calibri"/>
                <a:cs typeface="Arial"/>
              </a:rPr>
              <a:t>nia</a:t>
            </a:r>
            <a:endParaRPr lang="en-US" sz="1200" dirty="0">
              <a:solidFill>
                <a:prstClr val="black"/>
              </a:solidFill>
              <a:ea typeface="Calibri"/>
              <a:cs typeface="Arial"/>
            </a:endParaRPr>
          </a:p>
        </p:txBody>
      </p:sp>
      <p:sp>
        <p:nvSpPr>
          <p:cNvPr id="3" name="مستطيل 2"/>
          <p:cNvSpPr/>
          <p:nvPr/>
        </p:nvSpPr>
        <p:spPr>
          <a:xfrm>
            <a:off x="820271" y="3742844"/>
            <a:ext cx="10165976" cy="1366528"/>
          </a:xfrm>
          <a:prstGeom prst="rect">
            <a:avLst/>
          </a:prstGeom>
        </p:spPr>
        <p:txBody>
          <a:bodyPr wrap="square">
            <a:spAutoFit/>
          </a:bodyPr>
          <a:lstStyle/>
          <a:p>
            <a:pPr marL="342900" lvl="0" indent="-342900" algn="just">
              <a:lnSpc>
                <a:spcPct val="115000"/>
              </a:lnSpc>
              <a:spcAft>
                <a:spcPts val="1000"/>
              </a:spcAft>
              <a:buFont typeface="Wingdings"/>
              <a:buChar char=""/>
            </a:pPr>
            <a:r>
              <a:rPr lang="en-US" sz="2400" dirty="0">
                <a:latin typeface="Times New Roman"/>
                <a:ea typeface="Calibri"/>
                <a:cs typeface="Arial"/>
              </a:rPr>
              <a:t>Atelectasis: Inadequate ventilation can result in collapse of the smallest of airways, the alveoli resulting in atelectasis (partial or complete collapse of a lung</a:t>
            </a:r>
            <a:r>
              <a:rPr lang="ar-IQ" sz="2400" dirty="0">
                <a:latin typeface="Times New Roman"/>
                <a:ea typeface="Calibri"/>
              </a:rPr>
              <a:t>(</a:t>
            </a:r>
            <a:endParaRPr lang="en-US" sz="1600"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739588" y="770570"/>
            <a:ext cx="10644291" cy="4047262"/>
          </a:xfrm>
          <a:prstGeom prst="rect">
            <a:avLst/>
          </a:prstGeom>
        </p:spPr>
        <p:txBody>
          <a:bodyPr wrap="square">
            <a:spAutoFit/>
          </a:bodyPr>
          <a:lstStyle/>
          <a:p>
            <a:pPr algn="just">
              <a:lnSpc>
                <a:spcPct val="115000"/>
              </a:lnSpc>
              <a:spcAft>
                <a:spcPts val="1000"/>
              </a:spcAft>
            </a:pPr>
            <a:r>
              <a:rPr lang="en-US" sz="2400" b="1" u="sng" dirty="0">
                <a:latin typeface="Times New Roman"/>
                <a:ea typeface="Calibri"/>
                <a:cs typeface="Arial"/>
              </a:rPr>
              <a:t>2) Long term complications</a:t>
            </a:r>
            <a:endParaRPr lang="en-US" sz="1600" dirty="0">
              <a:ea typeface="Calibri"/>
              <a:cs typeface="Arial"/>
            </a:endParaRPr>
          </a:p>
          <a:p>
            <a:pPr marL="342900" lvl="0" indent="-342900" algn="just">
              <a:lnSpc>
                <a:spcPct val="115000"/>
              </a:lnSpc>
              <a:spcAft>
                <a:spcPts val="1000"/>
              </a:spcAft>
              <a:buFont typeface="Wingdings"/>
              <a:buChar char=""/>
            </a:pPr>
            <a:r>
              <a:rPr lang="en-US" sz="2400" dirty="0">
                <a:latin typeface="Times New Roman"/>
                <a:ea typeface="Calibri"/>
                <a:cs typeface="Arial"/>
              </a:rPr>
              <a:t>Tracheal stenosis, or narrowing of the trachea</a:t>
            </a:r>
            <a:endParaRPr lang="en-US" sz="1600" dirty="0">
              <a:ea typeface="Calibri"/>
              <a:cs typeface="Arial"/>
            </a:endParaRPr>
          </a:p>
          <a:p>
            <a:pPr marL="342900" lvl="0" indent="-342900" algn="just">
              <a:lnSpc>
                <a:spcPct val="115000"/>
              </a:lnSpc>
              <a:spcAft>
                <a:spcPts val="1000"/>
              </a:spcAft>
              <a:buFont typeface="Wingdings"/>
              <a:buChar char=""/>
            </a:pPr>
            <a:r>
              <a:rPr lang="en-US" sz="2400" dirty="0" err="1">
                <a:latin typeface="Times New Roman"/>
                <a:ea typeface="Calibri"/>
                <a:cs typeface="Arial"/>
              </a:rPr>
              <a:t>Tracheomalacia</a:t>
            </a:r>
            <a:endParaRPr lang="en-US" sz="1600" dirty="0">
              <a:ea typeface="Calibri"/>
              <a:cs typeface="Arial"/>
            </a:endParaRPr>
          </a:p>
          <a:p>
            <a:pPr marL="342900" lvl="0" indent="-342900" algn="just">
              <a:lnSpc>
                <a:spcPct val="115000"/>
              </a:lnSpc>
              <a:spcAft>
                <a:spcPts val="1000"/>
              </a:spcAft>
              <a:buFont typeface="Wingdings"/>
              <a:buChar char=""/>
            </a:pPr>
            <a:r>
              <a:rPr lang="en-US" sz="2400" dirty="0">
                <a:latin typeface="Times New Roman"/>
                <a:ea typeface="Calibri"/>
                <a:cs typeface="Arial"/>
              </a:rPr>
              <a:t>Spinal cord injuries</a:t>
            </a:r>
            <a:endParaRPr lang="en-US" sz="1600" dirty="0">
              <a:ea typeface="Calibri"/>
              <a:cs typeface="Arial"/>
            </a:endParaRPr>
          </a:p>
          <a:p>
            <a:pPr marL="342900" lvl="0" indent="-342900" algn="just">
              <a:lnSpc>
                <a:spcPct val="115000"/>
              </a:lnSpc>
              <a:spcAft>
                <a:spcPts val="1000"/>
              </a:spcAft>
              <a:buFont typeface="Wingdings"/>
              <a:buChar char=""/>
            </a:pPr>
            <a:r>
              <a:rPr lang="en-US" sz="2400" dirty="0" err="1">
                <a:latin typeface="Times New Roman"/>
                <a:ea typeface="Calibri"/>
                <a:cs typeface="Arial"/>
              </a:rPr>
              <a:t>Tracheoesophageal</a:t>
            </a:r>
            <a:r>
              <a:rPr lang="en-US" sz="2400" dirty="0">
                <a:latin typeface="Times New Roman"/>
                <a:ea typeface="Calibri"/>
                <a:cs typeface="Arial"/>
              </a:rPr>
              <a:t> fistula (an abnormal passageway between the trachea and esophagus</a:t>
            </a:r>
            <a:r>
              <a:rPr lang="ar-IQ" sz="2400" dirty="0">
                <a:ea typeface="Calibri"/>
                <a:cs typeface="Times New Roman"/>
              </a:rPr>
              <a:t>(</a:t>
            </a:r>
            <a:endParaRPr lang="en-US" sz="1600" dirty="0">
              <a:ea typeface="Calibri"/>
              <a:cs typeface="Arial"/>
            </a:endParaRPr>
          </a:p>
          <a:p>
            <a:pPr marL="342900" lvl="0" indent="-342900" algn="just">
              <a:lnSpc>
                <a:spcPct val="115000"/>
              </a:lnSpc>
              <a:spcAft>
                <a:spcPts val="1000"/>
              </a:spcAft>
              <a:buFont typeface="Wingdings"/>
              <a:buChar char=""/>
            </a:pPr>
            <a:r>
              <a:rPr lang="en-US" sz="2400" dirty="0">
                <a:latin typeface="Times New Roman"/>
                <a:ea typeface="Calibri"/>
                <a:cs typeface="Arial"/>
              </a:rPr>
              <a:t>Vocal cord paralysis: rare complication that can cause permanent hoarseness</a:t>
            </a:r>
            <a:endParaRPr lang="en-US" sz="1600" dirty="0">
              <a:ea typeface="Calibri"/>
              <a:cs typeface="Arial"/>
            </a:endParaRPr>
          </a:p>
          <a:p>
            <a:pPr>
              <a:lnSpc>
                <a:spcPct val="115000"/>
              </a:lnSpc>
              <a:spcAft>
                <a:spcPts val="1000"/>
              </a:spcAft>
            </a:pPr>
            <a:r>
              <a:rPr lang="en-US" sz="1200" b="1" dirty="0">
                <a:ea typeface="Times New Roman"/>
                <a:cs typeface="Arial"/>
              </a:rPr>
              <a:t> </a:t>
            </a:r>
            <a:endParaRPr lang="en-US" sz="1200"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r>
              <a:rPr lang="en-US" sz="4400" b="1" dirty="0" smtClean="0">
                <a:solidFill>
                  <a:prstClr val="black"/>
                </a:solidFill>
              </a:rPr>
              <a:t>Thanks</a:t>
            </a:r>
            <a:endParaRPr lang="en-US" sz="4400" b="1" dirty="0">
              <a:solidFill>
                <a:prstClr val="black"/>
              </a:solidFill>
            </a:endParaRPr>
          </a:p>
        </p:txBody>
      </p:sp>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صورة 4" descr="Level 5-Module 1: Equipments Used for Endotracheal Intubation"/>
          <p:cNvPicPr/>
          <p:nvPr/>
        </p:nvPicPr>
        <p:blipFill>
          <a:blip r:embed="rId2">
            <a:extLst>
              <a:ext uri="{28A0092B-C50C-407E-A947-70E740481C1C}">
                <a14:useLocalDpi xmlns:a14="http://schemas.microsoft.com/office/drawing/2010/main" val="0"/>
              </a:ext>
            </a:extLst>
          </a:blip>
          <a:srcRect/>
          <a:stretch>
            <a:fillRect/>
          </a:stretch>
        </p:blipFill>
        <p:spPr bwMode="auto">
          <a:xfrm>
            <a:off x="551329" y="779929"/>
            <a:ext cx="10335507" cy="5029200"/>
          </a:xfrm>
          <a:prstGeom prst="rect">
            <a:avLst/>
          </a:prstGeom>
          <a:noFill/>
          <a:ln>
            <a:noFill/>
          </a:ln>
        </p:spPr>
      </p:pic>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1410892" y="1051297"/>
            <a:ext cx="8915400" cy="3649204"/>
          </a:xfrm>
          <a:prstGeom prst="rect">
            <a:avLst/>
          </a:prstGeom>
        </p:spPr>
        <p:txBody>
          <a:bodyPr wrap="square">
            <a:spAutoFit/>
          </a:bodyPr>
          <a:lstStyle/>
          <a:p>
            <a:pPr algn="ctr">
              <a:lnSpc>
                <a:spcPct val="115000"/>
              </a:lnSpc>
              <a:spcAft>
                <a:spcPts val="1000"/>
              </a:spcAft>
            </a:pPr>
            <a:r>
              <a:rPr lang="en-US" sz="3600" b="1" u="sng" dirty="0" smtClean="0">
                <a:latin typeface="Times New Roman"/>
                <a:ea typeface="Calibri"/>
                <a:cs typeface="Arial"/>
              </a:rPr>
              <a:t>Purpose</a:t>
            </a:r>
          </a:p>
          <a:p>
            <a:pPr algn="ctr">
              <a:lnSpc>
                <a:spcPct val="115000"/>
              </a:lnSpc>
              <a:spcAft>
                <a:spcPts val="1000"/>
              </a:spcAft>
            </a:pPr>
            <a:endParaRPr lang="en-US" sz="2000" dirty="0">
              <a:ea typeface="Calibri"/>
              <a:cs typeface="Arial"/>
            </a:endParaRPr>
          </a:p>
          <a:p>
            <a:pPr marL="514350" lvl="0" indent="-514350" algn="just">
              <a:lnSpc>
                <a:spcPct val="115000"/>
              </a:lnSpc>
              <a:spcAft>
                <a:spcPts val="1000"/>
              </a:spcAft>
              <a:buFont typeface="+mj-lt"/>
              <a:buAutoNum type="arabicPeriod"/>
            </a:pPr>
            <a:r>
              <a:rPr lang="en-US" sz="3200" dirty="0">
                <a:latin typeface="Times New Roman"/>
                <a:ea typeface="Calibri"/>
                <a:cs typeface="Arial"/>
              </a:rPr>
              <a:t>Protect the </a:t>
            </a:r>
            <a:r>
              <a:rPr lang="en-US" sz="3200" dirty="0" smtClean="0">
                <a:latin typeface="Times New Roman"/>
                <a:ea typeface="Calibri"/>
                <a:cs typeface="Arial"/>
              </a:rPr>
              <a:t>airway </a:t>
            </a:r>
          </a:p>
          <a:p>
            <a:pPr marL="457200" lvl="0" indent="-457200" algn="just">
              <a:lnSpc>
                <a:spcPct val="115000"/>
              </a:lnSpc>
              <a:spcAft>
                <a:spcPts val="1000"/>
              </a:spcAft>
              <a:buFont typeface="+mj-lt"/>
              <a:buAutoNum type="arabicPeriod"/>
            </a:pPr>
            <a:endParaRPr lang="en-US" sz="2000" dirty="0" smtClean="0">
              <a:ea typeface="Calibri"/>
              <a:cs typeface="Arial"/>
            </a:endParaRPr>
          </a:p>
          <a:p>
            <a:pPr marL="514350" lvl="0" indent="-514350" algn="just">
              <a:lnSpc>
                <a:spcPct val="115000"/>
              </a:lnSpc>
              <a:spcAft>
                <a:spcPts val="1000"/>
              </a:spcAft>
              <a:buFont typeface="+mj-lt"/>
              <a:buAutoNum type="arabicPeriod"/>
            </a:pPr>
            <a:r>
              <a:rPr lang="en-US" sz="3200" dirty="0" smtClean="0">
                <a:latin typeface="Times New Roman"/>
                <a:ea typeface="Calibri"/>
                <a:cs typeface="Arial"/>
              </a:rPr>
              <a:t>Open </a:t>
            </a:r>
            <a:r>
              <a:rPr lang="en-US" sz="3200" dirty="0">
                <a:latin typeface="Times New Roman"/>
                <a:ea typeface="Calibri"/>
                <a:cs typeface="Arial"/>
              </a:rPr>
              <a:t>airways to receive anesthesia, medication, or oxygen</a:t>
            </a:r>
            <a:endParaRPr lang="en-US" sz="2000"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672353" y="1028662"/>
            <a:ext cx="9977718" cy="4272965"/>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Sizes</a:t>
            </a:r>
            <a:endParaRPr lang="en-US" dirty="0">
              <a:ea typeface="Calibri"/>
              <a:cs typeface="Arial"/>
            </a:endParaRPr>
          </a:p>
          <a:p>
            <a:pPr>
              <a:lnSpc>
                <a:spcPct val="115000"/>
              </a:lnSpc>
              <a:spcAft>
                <a:spcPts val="1000"/>
              </a:spcAft>
            </a:pPr>
            <a:r>
              <a:rPr lang="en-US" sz="2800" dirty="0">
                <a:latin typeface="Times New Roman"/>
                <a:ea typeface="Calibri"/>
                <a:cs typeface="Arial"/>
              </a:rPr>
              <a:t>Endotracheal tubes come in a number of different sizes ranging from 2.0 millimeters (mm) to 10.5 mm in diameter.</a:t>
            </a:r>
            <a:endParaRPr lang="en-US" dirty="0">
              <a:ea typeface="Calibri"/>
              <a:cs typeface="Arial"/>
            </a:endParaRPr>
          </a:p>
          <a:p>
            <a:pPr>
              <a:lnSpc>
                <a:spcPct val="115000"/>
              </a:lnSpc>
              <a:spcAft>
                <a:spcPts val="1000"/>
              </a:spcAft>
            </a:pPr>
            <a:r>
              <a:rPr lang="en-US" sz="2800" dirty="0">
                <a:latin typeface="Times New Roman"/>
                <a:ea typeface="Calibri"/>
                <a:cs typeface="Arial"/>
              </a:rPr>
              <a:t>( 8.0 to 9.0 mm) is often used for men</a:t>
            </a:r>
            <a:endParaRPr lang="en-US" dirty="0">
              <a:ea typeface="Calibri"/>
              <a:cs typeface="Arial"/>
            </a:endParaRPr>
          </a:p>
          <a:p>
            <a:pPr>
              <a:lnSpc>
                <a:spcPct val="115000"/>
              </a:lnSpc>
              <a:spcAft>
                <a:spcPts val="1000"/>
              </a:spcAft>
            </a:pPr>
            <a:r>
              <a:rPr lang="en-US" sz="2800" dirty="0" smtClean="0">
                <a:latin typeface="Times New Roman"/>
                <a:ea typeface="Calibri"/>
                <a:cs typeface="Arial"/>
              </a:rPr>
              <a:t>(</a:t>
            </a:r>
            <a:r>
              <a:rPr lang="en-US" sz="2800" dirty="0">
                <a:latin typeface="Times New Roman"/>
                <a:ea typeface="Calibri"/>
                <a:cs typeface="Arial"/>
              </a:rPr>
              <a:t>7.0 - 7.5 mm) is often used for women</a:t>
            </a:r>
            <a:endParaRPr lang="en-US" dirty="0">
              <a:ea typeface="Calibri"/>
              <a:cs typeface="Arial"/>
            </a:endParaRPr>
          </a:p>
          <a:p>
            <a:pPr>
              <a:lnSpc>
                <a:spcPct val="115000"/>
              </a:lnSpc>
              <a:spcAft>
                <a:spcPts val="1000"/>
              </a:spcAft>
            </a:pPr>
            <a:r>
              <a:rPr lang="en-US" sz="2800" dirty="0">
                <a:latin typeface="Times New Roman"/>
                <a:ea typeface="Calibri"/>
                <a:cs typeface="Arial"/>
              </a:rPr>
              <a:t>(3.0 - 3.5 mm) is often used for newborns </a:t>
            </a:r>
            <a:endParaRPr lang="en-US" dirty="0">
              <a:ea typeface="Calibri"/>
              <a:cs typeface="Arial"/>
            </a:endParaRPr>
          </a:p>
          <a:p>
            <a:pPr>
              <a:lnSpc>
                <a:spcPct val="115000"/>
              </a:lnSpc>
              <a:spcAft>
                <a:spcPts val="1000"/>
              </a:spcAft>
            </a:pPr>
            <a:r>
              <a:rPr lang="en-US" sz="2800" dirty="0" smtClean="0">
                <a:latin typeface="Times New Roman"/>
                <a:ea typeface="Calibri"/>
                <a:cs typeface="Arial"/>
              </a:rPr>
              <a:t>(</a:t>
            </a:r>
            <a:r>
              <a:rPr lang="en-US" sz="2800" dirty="0">
                <a:latin typeface="Times New Roman"/>
                <a:ea typeface="Calibri"/>
                <a:cs typeface="Arial"/>
              </a:rPr>
              <a:t>2.5 to 3.0 mm) used for premature infants</a:t>
            </a:r>
            <a:r>
              <a:rPr lang="ar-IQ" sz="2800" dirty="0">
                <a:latin typeface="Times New Roman"/>
                <a:ea typeface="Calibri"/>
              </a:rPr>
              <a:t>.</a:t>
            </a:r>
            <a:endParaRPr lang="en-US"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766482" y="860612"/>
            <a:ext cx="10717305" cy="4693023"/>
          </a:xfrm>
          <a:prstGeom prst="rect">
            <a:avLst/>
          </a:prstGeom>
        </p:spPr>
      </p:pic>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15" name="مستطيل 14"/>
          <p:cNvSpPr/>
          <p:nvPr/>
        </p:nvSpPr>
        <p:spPr>
          <a:xfrm>
            <a:off x="564776" y="1117030"/>
            <a:ext cx="10322060" cy="3539430"/>
          </a:xfrm>
          <a:prstGeom prst="rect">
            <a:avLst/>
          </a:prstGeom>
        </p:spPr>
        <p:txBody>
          <a:bodyPr wrap="square">
            <a:spAutoFit/>
          </a:bodyPr>
          <a:lstStyle/>
          <a:p>
            <a:pPr algn="ctr"/>
            <a:r>
              <a:rPr lang="en-US" sz="4000" b="1" dirty="0">
                <a:cs typeface="+mj-cs"/>
              </a:rPr>
              <a:t>Length (cm</a:t>
            </a:r>
            <a:r>
              <a:rPr lang="en-US" sz="4000" b="1" dirty="0" smtClean="0">
                <a:cs typeface="+mj-cs"/>
              </a:rPr>
              <a:t>)</a:t>
            </a:r>
          </a:p>
          <a:p>
            <a:pPr algn="ctr"/>
            <a:endParaRPr lang="en-US" sz="4000" b="1" dirty="0">
              <a:cs typeface="+mj-cs"/>
            </a:endParaRPr>
          </a:p>
          <a:p>
            <a:r>
              <a:rPr lang="en-US" sz="3600" dirty="0">
                <a:cs typeface="+mj-cs"/>
              </a:rPr>
              <a:t>Neonate                      </a:t>
            </a:r>
            <a:r>
              <a:rPr lang="en-US" sz="3600" dirty="0" smtClean="0">
                <a:cs typeface="+mj-cs"/>
              </a:rPr>
              <a:t> 6</a:t>
            </a:r>
            <a:r>
              <a:rPr lang="en-US" sz="3600" dirty="0">
                <a:cs typeface="+mj-cs"/>
              </a:rPr>
              <a:t>+ weight</a:t>
            </a:r>
          </a:p>
          <a:p>
            <a:r>
              <a:rPr lang="en-US" sz="3600" dirty="0">
                <a:cs typeface="+mj-cs"/>
              </a:rPr>
              <a:t>More </a:t>
            </a:r>
            <a:r>
              <a:rPr lang="en-US" sz="3600" dirty="0" smtClean="0">
                <a:cs typeface="+mj-cs"/>
              </a:rPr>
              <a:t>than2 </a:t>
            </a:r>
            <a:r>
              <a:rPr lang="en-US" sz="3600" dirty="0">
                <a:cs typeface="+mj-cs"/>
              </a:rPr>
              <a:t>years   </a:t>
            </a:r>
            <a:r>
              <a:rPr lang="en-US" sz="3600" dirty="0" smtClean="0">
                <a:cs typeface="+mj-cs"/>
              </a:rPr>
              <a:t>    age/2+12</a:t>
            </a:r>
            <a:endParaRPr lang="en-US" sz="3600" dirty="0">
              <a:cs typeface="+mj-cs"/>
            </a:endParaRPr>
          </a:p>
          <a:p>
            <a:r>
              <a:rPr lang="en-US" sz="3600" dirty="0">
                <a:cs typeface="+mj-cs"/>
              </a:rPr>
              <a:t>Adult male                      21-24</a:t>
            </a:r>
          </a:p>
          <a:p>
            <a:r>
              <a:rPr lang="en-US" sz="3600" dirty="0">
                <a:cs typeface="+mj-cs"/>
              </a:rPr>
              <a:t>Adult female                        18-21 </a:t>
            </a:r>
          </a:p>
        </p:txBody>
      </p:sp>
    </p:spTree>
    <p:extLst>
      <p:ext uri="{BB962C8B-B14F-4D97-AF65-F5344CB8AC3E}">
        <p14:creationId xmlns:p14="http://schemas.microsoft.com/office/powerpoint/2010/main" val="3810077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مستطيل 1"/>
          <p:cNvSpPr/>
          <p:nvPr/>
        </p:nvSpPr>
        <p:spPr>
          <a:xfrm>
            <a:off x="860612" y="630497"/>
            <a:ext cx="10765314" cy="5135765"/>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Indications</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1) General surgery: With general anesthesia, the muscles of the body including the diaphragm are paralyzed, and placing an endotracheal tube allows the ventilator to do the work of breathing</a:t>
            </a:r>
            <a:r>
              <a:rPr lang="ar-IQ" sz="2800" dirty="0">
                <a:latin typeface="Times New Roman"/>
                <a:ea typeface="Calibri"/>
              </a:rPr>
              <a:t>.</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2) Foreign body removal</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3) To protect the airway against aspiration: endotracheal tube may be placed to help prevent the stomach contents from entering the airways</a:t>
            </a:r>
            <a:r>
              <a:rPr lang="ar-IQ" sz="2800" dirty="0">
                <a:latin typeface="Times New Roman"/>
                <a:ea typeface="Calibri"/>
              </a:rPr>
              <a:t>.</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4) To visualize the airway if an abnormality of the larynx, trachea, or bronchi is suspected.</a:t>
            </a:r>
            <a:endParaRPr lang="en-US" dirty="0">
              <a:ea typeface="Calibri"/>
              <a:cs typeface="Arial"/>
            </a:endParaRPr>
          </a:p>
        </p:txBody>
      </p:sp>
    </p:spTree>
    <p:extLst>
      <p:ext uri="{BB962C8B-B14F-4D97-AF65-F5344CB8AC3E}">
        <p14:creationId xmlns:p14="http://schemas.microsoft.com/office/powerpoint/2010/main" val="2085184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111259" y="6227212"/>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2" name="مستطيل 1"/>
          <p:cNvSpPr/>
          <p:nvPr/>
        </p:nvSpPr>
        <p:spPr>
          <a:xfrm>
            <a:off x="304799" y="444398"/>
            <a:ext cx="11542996" cy="5064976"/>
          </a:xfrm>
          <a:prstGeom prst="rect">
            <a:avLst/>
          </a:prstGeom>
        </p:spPr>
        <p:txBody>
          <a:bodyPr wrap="square">
            <a:spAutoFit/>
          </a:bodyPr>
          <a:lstStyle/>
          <a:p>
            <a:pPr algn="just">
              <a:lnSpc>
                <a:spcPct val="115000"/>
              </a:lnSpc>
              <a:spcAft>
                <a:spcPts val="1000"/>
              </a:spcAft>
            </a:pPr>
            <a:r>
              <a:rPr lang="en-US" sz="2800" dirty="0">
                <a:solidFill>
                  <a:prstClr val="black"/>
                </a:solidFill>
                <a:latin typeface="Times New Roman"/>
                <a:ea typeface="Calibri"/>
                <a:cs typeface="Arial"/>
              </a:rPr>
              <a:t>5) To support breathing if someone is having difficulty breathing due to pneumonia, a pneumothorax, respiratory failure or unconsciousness due to an overdose.</a:t>
            </a:r>
            <a:endParaRPr lang="en-US" dirty="0">
              <a:solidFill>
                <a:prstClr val="black"/>
              </a:solidFill>
              <a:ea typeface="Calibri"/>
              <a:cs typeface="Arial"/>
            </a:endParaRPr>
          </a:p>
          <a:p>
            <a:pPr algn="just">
              <a:lnSpc>
                <a:spcPct val="115000"/>
              </a:lnSpc>
              <a:spcAft>
                <a:spcPts val="1000"/>
              </a:spcAft>
            </a:pPr>
            <a:r>
              <a:rPr lang="en-US" sz="2800" dirty="0">
                <a:solidFill>
                  <a:prstClr val="black"/>
                </a:solidFill>
                <a:latin typeface="Times New Roman"/>
                <a:ea typeface="Calibri"/>
                <a:cs typeface="Arial"/>
              </a:rPr>
              <a:t>6) Some medical conditions (example Guillain-Barre syndrome) can result in full or partial paralysis of the diaphragm and may require respiratory support. </a:t>
            </a:r>
            <a:endParaRPr lang="en-US" dirty="0">
              <a:solidFill>
                <a:prstClr val="black"/>
              </a:solidFill>
              <a:ea typeface="Calibri"/>
              <a:cs typeface="Arial"/>
            </a:endParaRPr>
          </a:p>
          <a:p>
            <a:pPr algn="just">
              <a:lnSpc>
                <a:spcPct val="115000"/>
              </a:lnSpc>
              <a:spcAft>
                <a:spcPts val="1000"/>
              </a:spcAft>
            </a:pPr>
            <a:r>
              <a:rPr lang="en-US" sz="2800" dirty="0">
                <a:solidFill>
                  <a:prstClr val="black"/>
                </a:solidFill>
                <a:latin typeface="Times New Roman"/>
                <a:ea typeface="Calibri"/>
                <a:cs typeface="Arial"/>
              </a:rPr>
              <a:t>7) When sedation is required</a:t>
            </a:r>
            <a:endParaRPr lang="en-US" dirty="0">
              <a:solidFill>
                <a:prstClr val="black"/>
              </a:solidFill>
              <a:ea typeface="Calibri"/>
              <a:cs typeface="Arial"/>
            </a:endParaRPr>
          </a:p>
          <a:p>
            <a:pPr algn="just">
              <a:lnSpc>
                <a:spcPct val="115000"/>
              </a:lnSpc>
              <a:spcAft>
                <a:spcPts val="1000"/>
              </a:spcAft>
            </a:pPr>
            <a:r>
              <a:rPr lang="en-US" sz="2800" dirty="0">
                <a:solidFill>
                  <a:prstClr val="black"/>
                </a:solidFill>
                <a:latin typeface="Times New Roman"/>
                <a:ea typeface="Calibri"/>
                <a:cs typeface="Arial"/>
              </a:rPr>
              <a:t>8) Respiratory distress in premature babies often requires placement of an endotracheal tube and mechanical ventilation</a:t>
            </a:r>
            <a:r>
              <a:rPr lang="ar-IQ" sz="2800" dirty="0">
                <a:solidFill>
                  <a:prstClr val="black"/>
                </a:solidFill>
                <a:latin typeface="Times New Roman"/>
                <a:ea typeface="Calibri"/>
              </a:rPr>
              <a:t>.</a:t>
            </a:r>
            <a:endParaRPr lang="en-US" dirty="0">
              <a:solidFill>
                <a:prstClr val="black"/>
              </a:solidFill>
              <a:ea typeface="Calibri"/>
              <a:cs typeface="Arial"/>
            </a:endParaRPr>
          </a:p>
          <a:p>
            <a:pPr algn="just">
              <a:lnSpc>
                <a:spcPct val="115000"/>
              </a:lnSpc>
              <a:spcAft>
                <a:spcPts val="1000"/>
              </a:spcAft>
            </a:pPr>
            <a:r>
              <a:rPr lang="en-US" sz="2800" dirty="0">
                <a:solidFill>
                  <a:prstClr val="black"/>
                </a:solidFill>
                <a:latin typeface="Times New Roman"/>
                <a:ea typeface="Calibri"/>
                <a:cs typeface="Arial"/>
              </a:rPr>
              <a:t>9) When a higher concentration of oxygen is needed.</a:t>
            </a:r>
            <a:endParaRPr lang="en-US" dirty="0">
              <a:solidFill>
                <a:prstClr val="black"/>
              </a:solidFill>
              <a:ea typeface="Calibri"/>
              <a:cs typeface="Arial"/>
            </a:endParaRPr>
          </a:p>
        </p:txBody>
      </p:sp>
    </p:spTree>
    <p:extLst>
      <p:ext uri="{BB962C8B-B14F-4D97-AF65-F5344CB8AC3E}">
        <p14:creationId xmlns:p14="http://schemas.microsoft.com/office/powerpoint/2010/main" val="88127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1717</TotalTime>
  <Words>1177</Words>
  <Application>Microsoft Office PowerPoint</Application>
  <PresentationFormat>مخصص</PresentationFormat>
  <Paragraphs>105</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144</cp:revision>
  <cp:lastPrinted>2020-10-04T08:00:53Z</cp:lastPrinted>
  <dcterms:created xsi:type="dcterms:W3CDTF">2019-08-09T19:43:06Z</dcterms:created>
  <dcterms:modified xsi:type="dcterms:W3CDTF">2021-12-23T01:49:08Z</dcterms:modified>
</cp:coreProperties>
</file>